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431" r:id="rId3"/>
    <p:sldId id="437" r:id="rId4"/>
    <p:sldId id="435" r:id="rId5"/>
    <p:sldId id="420" r:id="rId6"/>
    <p:sldId id="430" r:id="rId7"/>
    <p:sldId id="278" r:id="rId8"/>
    <p:sldId id="436" r:id="rId9"/>
    <p:sldId id="259" r:id="rId10"/>
    <p:sldId id="421" r:id="rId11"/>
    <p:sldId id="422" r:id="rId12"/>
    <p:sldId id="283" r:id="rId13"/>
    <p:sldId id="440" r:id="rId14"/>
    <p:sldId id="441" r:id="rId15"/>
    <p:sldId id="284" r:id="rId16"/>
    <p:sldId id="433" r:id="rId17"/>
    <p:sldId id="442" r:id="rId18"/>
    <p:sldId id="443" r:id="rId19"/>
    <p:sldId id="258" r:id="rId20"/>
    <p:sldId id="423" r:id="rId21"/>
    <p:sldId id="403" r:id="rId22"/>
    <p:sldId id="404" r:id="rId23"/>
    <p:sldId id="424" r:id="rId24"/>
    <p:sldId id="425" r:id="rId25"/>
    <p:sldId id="260" r:id="rId26"/>
    <p:sldId id="428" r:id="rId27"/>
    <p:sldId id="429" r:id="rId28"/>
    <p:sldId id="427" r:id="rId29"/>
    <p:sldId id="416" r:id="rId30"/>
    <p:sldId id="261" r:id="rId31"/>
    <p:sldId id="402" r:id="rId32"/>
    <p:sldId id="406" r:id="rId33"/>
    <p:sldId id="401" r:id="rId34"/>
    <p:sldId id="407" r:id="rId35"/>
    <p:sldId id="408" r:id="rId36"/>
    <p:sldId id="412" r:id="rId37"/>
    <p:sldId id="413" r:id="rId38"/>
    <p:sldId id="418" r:id="rId39"/>
    <p:sldId id="269" r:id="rId40"/>
    <p:sldId id="405" r:id="rId41"/>
    <p:sldId id="44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Beeler" initials="BB" lastIdx="1" clrIdx="0">
    <p:extLst>
      <p:ext uri="{19B8F6BF-5375-455C-9EA6-DF929625EA0E}">
        <p15:presenceInfo xmlns:p15="http://schemas.microsoft.com/office/powerpoint/2012/main" userId="S::bwbeeler@ncsu.edu::c2a01b69-e635-4027-85d9-50edbc8f64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8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2BC7B-A640-D44D-8512-5606945D4768}" type="datetimeFigureOut">
              <a:rPr lang="en-US" smtClean="0"/>
              <a:t>7/9/25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CF5E6-0202-C844-BCA0-C8871E59F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8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5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56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4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4EE24-4485-4C95-9E40-BBD0D11EDAB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8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729E5-127A-9B4B-9B8B-01FAB9AE3950}" type="datetime1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5375C-B693-6F48-B68A-25B968B9E5D2}" type="datetime1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2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AE285-8990-814C-BBDC-C96BB16F6B06}" type="datetime1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42206"/>
            <a:ext cx="10972800" cy="106838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63969"/>
            <a:ext cx="10972800" cy="42621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6F4E1-4B40-5E46-9CCB-58617B337D6D}" type="datetime1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1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FD965-E843-A047-8FB7-68B5FBDF3276}" type="datetime1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0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B5A78-5A81-8647-9BB1-B29DE7EC1FD4}" type="datetime1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0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17934-D55D-4345-A249-B33195917A0F}" type="datetime1">
              <a:rPr lang="en-US" smtClean="0"/>
              <a:t>7/9/25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6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DF239-6A93-4640-BB14-FA80B084BB5F}" type="datetime1">
              <a:rPr lang="en-US" smtClean="0"/>
              <a:t>7/9/25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5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8AB40-0BF3-D348-9803-AF387ECF1192}" type="datetime1">
              <a:rPr lang="en-US" smtClean="0"/>
              <a:t>7/9/25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3EAF7-2E22-E340-9F3C-12D33B2E71A8}" type="datetime1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7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5951E-E014-7047-924A-56CA455EC26C}" type="datetime1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A11B2D1-734E-D645-A03F-161321DF746C}" type="datetime1">
              <a:rPr lang="en-US" smtClean="0"/>
              <a:t>7/9/25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7" Type="http://schemas.openxmlformats.org/officeDocument/2006/relationships/image" Target="../media/image49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7" Type="http://schemas.openxmlformats.org/officeDocument/2006/relationships/image" Target="../media/image55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tiff"/><Relationship Id="rId5" Type="http://schemas.openxmlformats.org/officeDocument/2006/relationships/image" Target="../media/image53.gif"/><Relationship Id="rId4" Type="http://schemas.openxmlformats.org/officeDocument/2006/relationships/image" Target="../media/image5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Benjamin Beeler</a:t>
            </a:r>
          </a:p>
          <a:p>
            <a:r>
              <a:rPr lang="en-US" dirty="0"/>
              <a:t>Associate Professor</a:t>
            </a:r>
          </a:p>
          <a:p>
            <a:r>
              <a:rPr lang="en-US" dirty="0"/>
              <a:t>Department of Nuclear Engineering</a:t>
            </a:r>
          </a:p>
          <a:p>
            <a:r>
              <a:rPr lang="en-US" dirty="0"/>
              <a:t>North Carolina State University</a:t>
            </a:r>
          </a:p>
          <a:p>
            <a:r>
              <a:rPr lang="en-US" dirty="0" err="1"/>
              <a:t>bwbeeler@ncsu.edu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882826"/>
            <a:ext cx="6253778" cy="4670374"/>
          </a:xfrm>
        </p:spPr>
        <p:txBody>
          <a:bodyPr>
            <a:normAutofit/>
          </a:bodyPr>
          <a:lstStyle/>
          <a:p>
            <a:r>
              <a:rPr lang="en-US" sz="2200" dirty="0"/>
              <a:t>Bad behaviors</a:t>
            </a:r>
          </a:p>
          <a:p>
            <a:pPr lvl="1"/>
            <a:r>
              <a:rPr lang="en-US" sz="2200" dirty="0"/>
              <a:t>Brittle (thermal stress fractures, fragmentation)</a:t>
            </a:r>
          </a:p>
          <a:p>
            <a:pPr lvl="1"/>
            <a:r>
              <a:rPr lang="en-US" sz="2200" dirty="0"/>
              <a:t>Poor thermal conductivity</a:t>
            </a:r>
          </a:p>
          <a:p>
            <a:pPr lvl="1"/>
            <a:r>
              <a:rPr lang="en-US" sz="2200" dirty="0"/>
              <a:t>Properties very sensitive to stoichiometry</a:t>
            </a:r>
          </a:p>
          <a:p>
            <a:pPr lvl="1"/>
            <a:r>
              <a:rPr lang="en-US" sz="2200" dirty="0"/>
              <a:t>Limited linear heating rates</a:t>
            </a:r>
          </a:p>
          <a:p>
            <a:pPr lvl="1"/>
            <a:r>
              <a:rPr lang="en-US" sz="2200" dirty="0"/>
              <a:t>Non-negligible thermal expansion/swelling</a:t>
            </a:r>
          </a:p>
          <a:p>
            <a:pPr lvl="1"/>
            <a:r>
              <a:rPr lang="en-US" sz="2200" dirty="0"/>
              <a:t>Higher stored thermal energy than other fuel material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A6CB7B-D2F5-7743-AF96-B9673BD7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C717D6-4BB2-0240-B051-2B13E1005A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782" y="3916898"/>
            <a:ext cx="3613463" cy="2636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519F9-1873-574C-9ECB-7F81C82D4F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091" y="944182"/>
            <a:ext cx="3032339" cy="287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83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00CC-F154-ED4B-BBB0-52238C7E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87495-F9F3-EA4E-A7CF-EA05A7C0B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0078"/>
            <a:ext cx="6264536" cy="3965670"/>
          </a:xfrm>
        </p:spPr>
        <p:txBody>
          <a:bodyPr/>
          <a:lstStyle/>
          <a:p>
            <a:r>
              <a:rPr lang="en-US" sz="2200" dirty="0"/>
              <a:t>Critical Phenomena</a:t>
            </a:r>
          </a:p>
          <a:p>
            <a:pPr lvl="1"/>
            <a:r>
              <a:rPr lang="en-US" sz="2200" dirty="0"/>
              <a:t>Thermal conductivity (and degradation)</a:t>
            </a:r>
          </a:p>
          <a:p>
            <a:pPr lvl="1"/>
            <a:r>
              <a:rPr lang="en-US" sz="2200" dirty="0"/>
              <a:t>Fission gas release, leading to pressure increase inside the cladding</a:t>
            </a:r>
          </a:p>
          <a:p>
            <a:pPr lvl="1"/>
            <a:r>
              <a:rPr lang="en-US" sz="2200" dirty="0"/>
              <a:t>Fuel fragmentation and relocation under transients</a:t>
            </a:r>
          </a:p>
          <a:p>
            <a:pPr lvl="1"/>
            <a:r>
              <a:rPr lang="en-US" sz="2200" dirty="0"/>
              <a:t>Bambooing creating stress concentrations</a:t>
            </a:r>
          </a:p>
          <a:p>
            <a:r>
              <a:rPr lang="en-US" sz="2200" dirty="0"/>
              <a:t>All commercial reactors in US utilize UO2</a:t>
            </a:r>
          </a:p>
          <a:p>
            <a:pPr lvl="1"/>
            <a:r>
              <a:rPr lang="en-US" sz="2200" dirty="0"/>
              <a:t>we sufficiently understand its limitations, and don’t push it beyond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2081-A5A0-DE43-8CFF-DDC496CA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88D30-8CC3-E146-8868-B29EFADC51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086" y="4573519"/>
            <a:ext cx="3867307" cy="1974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8AC90-2AA9-2748-BEF3-AADCBEC969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9441" y="1776731"/>
            <a:ext cx="4089952" cy="25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00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3E4E-F695-7E42-BDF9-91C6ADF6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FAD4-123E-7E46-8981-E976FE26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29082" cy="41127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releases around 200 MeV</a:t>
            </a:r>
          </a:p>
          <a:p>
            <a:pPr lvl="1"/>
            <a:r>
              <a:rPr lang="en-US" dirty="0"/>
              <a:t>The fission fragments have 169 MeV of kinetic energy</a:t>
            </a:r>
          </a:p>
          <a:p>
            <a:pPr lvl="1"/>
            <a:r>
              <a:rPr lang="en-US" dirty="0"/>
              <a:t>2 to 3 neutrons with an average energy of 2 MeV</a:t>
            </a:r>
          </a:p>
          <a:p>
            <a:pPr lvl="1"/>
            <a:r>
              <a:rPr lang="en-US" dirty="0"/>
              <a:t>7 MeV of prompt gamma ray photons</a:t>
            </a:r>
          </a:p>
          <a:p>
            <a:pPr lvl="1"/>
            <a:r>
              <a:rPr lang="en-US" dirty="0"/>
              <a:t>The remaining energy is released by beta decay</a:t>
            </a:r>
          </a:p>
          <a:p>
            <a:r>
              <a:rPr lang="en-US" dirty="0"/>
              <a:t>Every fission product that is produced is now in the crystal lattice of the fuel, changing the microstructure, chemistry, thermophysical properties,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3E69-16C5-9341-9688-F0D86DB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B0F4-19ED-9B42-A625-7C6C9A8B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70" y="1968501"/>
            <a:ext cx="3089836" cy="193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828C5-F72E-2D4D-924D-60F59918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70" y="4143330"/>
            <a:ext cx="2662432" cy="21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8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46869-9FA0-9816-DA85-3AC4411C6E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are some common fission products?</a:t>
            </a:r>
          </a:p>
        </p:txBody>
      </p:sp>
    </p:spTree>
    <p:extLst>
      <p:ext uri="{BB962C8B-B14F-4D97-AF65-F5344CB8AC3E}">
        <p14:creationId xmlns:p14="http://schemas.microsoft.com/office/powerpoint/2010/main" val="638177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2C7A1C2A-52B0-C683-9722-87E3C13B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42206"/>
            <a:ext cx="10972800" cy="1068387"/>
          </a:xfrm>
        </p:spPr>
        <p:txBody>
          <a:bodyPr/>
          <a:lstStyle/>
          <a:p>
            <a:r>
              <a:rPr lang="en-US" dirty="0"/>
              <a:t>A big chunk of the periodic table</a:t>
            </a:r>
          </a:p>
        </p:txBody>
      </p:sp>
      <p:pic>
        <p:nvPicPr>
          <p:cNvPr id="1026" name="Picture 2" descr="A periodic table of the elements highlighting the ones that can emerge as fission&#10;products.">
            <a:extLst>
              <a:ext uri="{FF2B5EF4-FFF2-40B4-BE49-F238E27FC236}">
                <a16:creationId xmlns:a16="http://schemas.microsoft.com/office/drawing/2014/main" id="{A6E997C0-E480-6376-9C1A-E9838249D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9477" y="1863969"/>
            <a:ext cx="8973045" cy="426219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E26B99-2C35-C488-27CC-48D88D5C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2AB7D4D-4E81-5B40-91F6-CF14C25F8623}" type="slidenum">
              <a:rPr lang="en-US" smtClean="0"/>
              <a:pPr>
                <a:spcAft>
                  <a:spcPts val="600"/>
                </a:spcAft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14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A781-7ECE-6641-88BB-68160FD7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97286"/>
            <a:ext cx="10972800" cy="1068387"/>
          </a:xfrm>
        </p:spPr>
        <p:txBody>
          <a:bodyPr/>
          <a:lstStyle/>
          <a:p>
            <a:r>
              <a:rPr lang="en-US" dirty="0"/>
              <a:t>Various types of fission products in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BFFA-532D-A248-A8F3-258A2234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16C56-AB5E-3345-B5D1-C17ED6ED40EF}"/>
              </a:ext>
            </a:extLst>
          </p:cNvPr>
          <p:cNvGrpSpPr/>
          <p:nvPr/>
        </p:nvGrpSpPr>
        <p:grpSpPr>
          <a:xfrm>
            <a:off x="1082566" y="1687577"/>
            <a:ext cx="10026867" cy="4851336"/>
            <a:chOff x="1075475" y="1420063"/>
            <a:chExt cx="9427543" cy="49362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A30CB-24D3-9D42-9B49-6FF3DE94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475" y="2210702"/>
              <a:ext cx="4258222" cy="361891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E71837-A94D-674A-B3E4-EBEE788289C3}"/>
                </a:ext>
              </a:extLst>
            </p:cNvPr>
            <p:cNvGrpSpPr/>
            <p:nvPr/>
          </p:nvGrpSpPr>
          <p:grpSpPr>
            <a:xfrm>
              <a:off x="2918491" y="5052930"/>
              <a:ext cx="7584527" cy="1303421"/>
              <a:chOff x="1412420" y="5434263"/>
              <a:chExt cx="7584527" cy="1303421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79510D7-9F25-DE47-BCC2-A743D4394290}"/>
                  </a:ext>
                </a:extLst>
              </p:cNvPr>
              <p:cNvSpPr/>
              <p:nvPr/>
            </p:nvSpPr>
            <p:spPr>
              <a:xfrm>
                <a:off x="3903579" y="5434263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Noble gases (</a:t>
                </a:r>
                <a:r>
                  <a:rPr lang="en-US" sz="1400" b="1" dirty="0" err="1"/>
                  <a:t>Xe</a:t>
                </a:r>
                <a:r>
                  <a:rPr lang="en-US" sz="1400" b="1" dirty="0"/>
                  <a:t>, Kr)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Essentially insoluble in the fuel matrix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either intragranular (within grain) voids or bubbles or intergranular (grain boundary) bubbles, leading to swelling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decrease kth</a:t>
                </a:r>
              </a:p>
              <a:p>
                <a:pPr marL="173038" indent="-173038">
                  <a:buFont typeface="Arial"/>
                  <a:buChar char="•"/>
                </a:pPr>
                <a:endParaRPr lang="en-US" sz="14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EE9338-FC9E-844D-B777-ACB4548A3797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 flipH="1" flipV="1">
                <a:off x="1412420" y="5533891"/>
                <a:ext cx="2491159" cy="552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24C206-EA46-0741-9CB4-505637424DA3}"/>
                </a:ext>
              </a:extLst>
            </p:cNvPr>
            <p:cNvGrpSpPr/>
            <p:nvPr/>
          </p:nvGrpSpPr>
          <p:grpSpPr>
            <a:xfrm>
              <a:off x="3037076" y="3929918"/>
              <a:ext cx="7465942" cy="1041464"/>
              <a:chOff x="1531005" y="4311251"/>
              <a:chExt cx="7465942" cy="1041464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0776D69-9FD5-1547-B265-F1E13ED02C3E}"/>
                  </a:ext>
                </a:extLst>
              </p:cNvPr>
              <p:cNvSpPr/>
              <p:nvPr/>
            </p:nvSpPr>
            <p:spPr>
              <a:xfrm>
                <a:off x="3903579" y="4311251"/>
                <a:ext cx="5093368" cy="104146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Volatiles (Br, </a:t>
                </a:r>
                <a:r>
                  <a:rPr lang="en-US" sz="1400" b="1" dirty="0" err="1"/>
                  <a:t>Rb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Te</a:t>
                </a:r>
                <a:r>
                  <a:rPr lang="en-US" sz="1400" b="1" dirty="0"/>
                  <a:t>, I and Cs)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Exist as gases at high temperatures of the pellet interior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exist as solids at the cooler pellet exterior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Cause swelling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0BB876E-2031-AE4C-8420-2C7E0A495BC0}"/>
                  </a:ext>
                </a:extLst>
              </p:cNvPr>
              <p:cNvCxnSpPr>
                <a:cxnSpLocks/>
                <a:stCxn id="10" idx="1"/>
              </p:cNvCxnSpPr>
              <p:nvPr/>
            </p:nvCxnSpPr>
            <p:spPr>
              <a:xfrm flipH="1">
                <a:off x="1531005" y="4831984"/>
                <a:ext cx="2372574" cy="40482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BDDD7F-BCCE-FD46-9E84-0A204250B574}"/>
                </a:ext>
              </a:extLst>
            </p:cNvPr>
            <p:cNvGrpSpPr/>
            <p:nvPr/>
          </p:nvGrpSpPr>
          <p:grpSpPr>
            <a:xfrm>
              <a:off x="3204586" y="3079685"/>
              <a:ext cx="7298432" cy="788865"/>
              <a:chOff x="1698515" y="3461018"/>
              <a:chExt cx="7298432" cy="788865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53FD2B6-2B0A-1246-9EC9-3EB0EDFD65A4}"/>
                  </a:ext>
                </a:extLst>
              </p:cNvPr>
              <p:cNvSpPr/>
              <p:nvPr/>
            </p:nvSpPr>
            <p:spPr>
              <a:xfrm>
                <a:off x="3903579" y="3461018"/>
                <a:ext cx="5093368" cy="788865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Metals (Mo, </a:t>
                </a:r>
                <a:r>
                  <a:rPr lang="en-US" sz="1400" b="1" dirty="0" err="1"/>
                  <a:t>Ru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Pd</a:t>
                </a:r>
                <a:r>
                  <a:rPr lang="en-US" sz="1400" b="1" dirty="0"/>
                  <a:t>, and </a:t>
                </a:r>
                <a:r>
                  <a:rPr lang="en-US" sz="1400" b="1" dirty="0" err="1"/>
                  <a:t>Tc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metallic precipitates, increase kth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EE72CD-82B6-284E-909E-18E4D3BB98EF}"/>
                  </a:ext>
                </a:extLst>
              </p:cNvPr>
              <p:cNvCxnSpPr>
                <a:cxnSpLocks/>
                <a:stCxn id="13" idx="1"/>
              </p:cNvCxnSpPr>
              <p:nvPr/>
            </p:nvCxnSpPr>
            <p:spPr>
              <a:xfrm flipH="1">
                <a:off x="1698515" y="3855451"/>
                <a:ext cx="2205063" cy="219456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66A03F-3F0F-9C4C-824F-17969C31C307}"/>
                </a:ext>
              </a:extLst>
            </p:cNvPr>
            <p:cNvGrpSpPr/>
            <p:nvPr/>
          </p:nvGrpSpPr>
          <p:grpSpPr>
            <a:xfrm>
              <a:off x="3956113" y="2238113"/>
              <a:ext cx="6546905" cy="923168"/>
              <a:chOff x="2450042" y="2619446"/>
              <a:chExt cx="6546905" cy="923168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B9CC1C6-BE85-CD49-A288-086BFB5FE403}"/>
                  </a:ext>
                </a:extLst>
              </p:cNvPr>
              <p:cNvSpPr/>
              <p:nvPr/>
            </p:nvSpPr>
            <p:spPr>
              <a:xfrm>
                <a:off x="3903579" y="2619446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Insoluble oxides (</a:t>
                </a:r>
                <a:r>
                  <a:rPr lang="en-US" sz="1400" b="1" dirty="0" err="1"/>
                  <a:t>Zr</a:t>
                </a:r>
                <a:r>
                  <a:rPr lang="en-US" sz="1400" b="1" dirty="0"/>
                  <a:t>, Ba and </a:t>
                </a:r>
                <a:r>
                  <a:rPr lang="en-US" sz="1400" b="1" dirty="0" err="1"/>
                  <a:t>Sr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insoluble oxides in the lattice; cause swelling, impact kth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A1B70E-5C6D-DE45-A2B5-BE638A5A33D6}"/>
                  </a:ext>
                </a:extLst>
              </p:cNvPr>
              <p:cNvCxnSpPr>
                <a:cxnSpLocks/>
                <a:stCxn id="16" idx="1"/>
              </p:cNvCxnSpPr>
              <p:nvPr/>
            </p:nvCxnSpPr>
            <p:spPr>
              <a:xfrm flipH="1">
                <a:off x="2450042" y="2997105"/>
                <a:ext cx="1453536" cy="545509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7D186B-09FE-5445-812E-A8F63FB322B3}"/>
                </a:ext>
              </a:extLst>
            </p:cNvPr>
            <p:cNvGrpSpPr/>
            <p:nvPr/>
          </p:nvGrpSpPr>
          <p:grpSpPr>
            <a:xfrm>
              <a:off x="3037075" y="1420063"/>
              <a:ext cx="7465943" cy="1194507"/>
              <a:chOff x="1531004" y="1801396"/>
              <a:chExt cx="7465943" cy="1194507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F5E3AD6-3FB0-8546-833C-D67488532FF1}"/>
                  </a:ext>
                </a:extLst>
              </p:cNvPr>
              <p:cNvSpPr/>
              <p:nvPr/>
            </p:nvSpPr>
            <p:spPr>
              <a:xfrm>
                <a:off x="3903579" y="1801396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Soluble oxides (Y, La and the rare earths)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Dissolved in the cation sublattice, cause swelling and decrease kth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76EAFF-45AE-3447-82D4-2D53B9799433}"/>
                  </a:ext>
                </a:extLst>
              </p:cNvPr>
              <p:cNvCxnSpPr>
                <a:cxnSpLocks/>
                <a:stCxn id="19" idx="1"/>
              </p:cNvCxnSpPr>
              <p:nvPr/>
            </p:nvCxnSpPr>
            <p:spPr>
              <a:xfrm flipH="1">
                <a:off x="1531004" y="2179055"/>
                <a:ext cx="2372575" cy="8168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197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C0FAE-A0A0-6F97-9062-4698AA7B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E2DE5-9F5A-8465-EB70-5C5BEFCEC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3969"/>
            <a:ext cx="10972800" cy="4262196"/>
          </a:xfrm>
        </p:spPr>
        <p:txBody>
          <a:bodyPr/>
          <a:lstStyle/>
          <a:p>
            <a:r>
              <a:rPr lang="en-US" sz="2200" dirty="0"/>
              <a:t>Fission gases (Xe, Kr) are released in a process composed of three stages in UO2</a:t>
            </a:r>
          </a:p>
          <a:p>
            <a:r>
              <a:rPr lang="en-US" sz="2200" dirty="0"/>
              <a:t>Stage 1: Gas atoms are produced throughout the fuel due to fission and diffuse towards grain boundaries</a:t>
            </a:r>
          </a:p>
          <a:p>
            <a:r>
              <a:rPr lang="en-US" sz="2200" dirty="0"/>
              <a:t>Stage 2: Gas bubbles nucleate on grain boundaries, growing and interconnecting</a:t>
            </a:r>
          </a:p>
          <a:p>
            <a:r>
              <a:rPr lang="en-US" sz="2200" dirty="0"/>
              <a:t>Stage 3: Gas travels through interconnected bubbles to a free surface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B9D5A-D764-1A53-3371-ED86E9700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66020-BBBC-0474-4902-1A1CE5FFB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160176"/>
            <a:ext cx="6696636" cy="179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CEB067-EADB-67B5-7E28-7DF793EA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376" y="4013655"/>
            <a:ext cx="2880694" cy="2112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628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2D39-A05E-73AA-5916-D7289962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 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14149-ABF2-1402-29F9-170DD5E60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 fuel</a:t>
            </a:r>
          </a:p>
          <a:p>
            <a:r>
              <a:rPr lang="en-US" dirty="0"/>
              <a:t>Good behaviors</a:t>
            </a:r>
          </a:p>
          <a:p>
            <a:pPr lvl="1"/>
            <a:r>
              <a:rPr lang="en-US" dirty="0"/>
              <a:t>Very high melting point, about 2800 C, Maintains a stable fluorite phase up to melting, Very compatible with Zircaloy clad Relative stability in water, Reasonably radiation resistant</a:t>
            </a:r>
          </a:p>
          <a:p>
            <a:r>
              <a:rPr lang="en-US" sz="2200" dirty="0"/>
              <a:t>Bad behaviors</a:t>
            </a:r>
          </a:p>
          <a:p>
            <a:pPr lvl="1"/>
            <a:r>
              <a:rPr lang="en-US" sz="2200" dirty="0"/>
              <a:t>Brittle, Poor thermal conductivity, Properties very sensitive to stoichiometry, Limited linear heating rates, Non-negligible thermal expansion/swelling</a:t>
            </a:r>
          </a:p>
          <a:p>
            <a:r>
              <a:rPr lang="en-US" dirty="0"/>
              <a:t>Fuel evolution is governed by fission products and their impacts</a:t>
            </a:r>
          </a:p>
          <a:p>
            <a:pPr lvl="1"/>
            <a:r>
              <a:rPr lang="en-US" dirty="0"/>
              <a:t>change thermal conductivity, change chemistry, cause swelling,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C7E77-D14A-CC36-50C2-FCB17F49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44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AD83-070C-D228-A929-C963A8A90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Fuel Types</a:t>
            </a:r>
          </a:p>
        </p:txBody>
      </p:sp>
    </p:spTree>
    <p:extLst>
      <p:ext uri="{BB962C8B-B14F-4D97-AF65-F5344CB8AC3E}">
        <p14:creationId xmlns:p14="http://schemas.microsoft.com/office/powerpoint/2010/main" val="369369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0BB5-5691-CF40-BD95-A569CE25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8FEC6-7C37-DF41-A129-E173911D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Mixed Oxide (MOX) and Accident tolerant fuel (ATF) – Light Water Reactors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UF4/UCl3 – Molten Salt Reactors</a:t>
            </a:r>
          </a:p>
          <a:p>
            <a:r>
              <a:rPr lang="en-US" dirty="0"/>
              <a:t>Wont talk about:</a:t>
            </a:r>
          </a:p>
          <a:p>
            <a:pPr lvl="1"/>
            <a:r>
              <a:rPr lang="en-US" dirty="0"/>
              <a:t>UMo – Research Reactors </a:t>
            </a:r>
          </a:p>
          <a:p>
            <a:pPr lvl="1"/>
            <a:r>
              <a:rPr lang="en-US" dirty="0"/>
              <a:t>UN – lead cooled reactors, space reactors</a:t>
            </a:r>
          </a:p>
          <a:p>
            <a:pPr lvl="1"/>
            <a:r>
              <a:rPr lang="en-US" dirty="0"/>
              <a:t>more exotic fuel/reactor designs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A0CBB-21D2-4D4A-B0DE-65EBA917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56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2106-F896-96D5-0102-61424DB8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62D5E-9830-FB32-45A4-A74F83FC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rural western Kentucky</a:t>
            </a:r>
          </a:p>
          <a:p>
            <a:r>
              <a:rPr lang="en-US" dirty="0"/>
              <a:t>PhD in Nuclear Engineering from Georgia Tech</a:t>
            </a:r>
          </a:p>
          <a:p>
            <a:r>
              <a:rPr lang="en-US" dirty="0"/>
              <a:t>Worked at Idaho National Laboratory before joining NCSU in 2019</a:t>
            </a:r>
          </a:p>
          <a:p>
            <a:endParaRPr lang="en-US" dirty="0"/>
          </a:p>
          <a:p>
            <a:r>
              <a:rPr lang="en-US" dirty="0"/>
              <a:t>I am a computational nuclear materials scientist</a:t>
            </a:r>
          </a:p>
          <a:p>
            <a:pPr lvl="1"/>
            <a:r>
              <a:rPr lang="en-US" dirty="0"/>
              <a:t>Computational tools</a:t>
            </a:r>
          </a:p>
          <a:p>
            <a:pPr lvl="1"/>
            <a:r>
              <a:rPr lang="en-US" dirty="0"/>
              <a:t>Geared for material science research</a:t>
            </a:r>
          </a:p>
          <a:p>
            <a:pPr lvl="1"/>
            <a:r>
              <a:rPr lang="en-US" dirty="0"/>
              <a:t>Applied to nuclear materials (especially advanced fuels)</a:t>
            </a:r>
          </a:p>
          <a:p>
            <a:pPr lvl="1"/>
            <a:r>
              <a:rPr lang="en-US" dirty="0"/>
              <a:t>Spans physics, chemistry, and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54F89-493A-B57C-3D6E-FCF2C6D9C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99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8B5B-C3C6-0046-A7FC-AC7B4BC5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0CE87-399D-1641-BB35-A0279B0AE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781"/>
            <a:ext cx="7824395" cy="3965670"/>
          </a:xfrm>
        </p:spPr>
        <p:txBody>
          <a:bodyPr/>
          <a:lstStyle/>
          <a:p>
            <a:r>
              <a:rPr lang="en-US" sz="2200" dirty="0"/>
              <a:t>UO2 can be combined with PuO2 for a mixed oxide (MOX) fuel for use in fast reactors</a:t>
            </a:r>
          </a:p>
          <a:p>
            <a:pPr lvl="1"/>
            <a:r>
              <a:rPr lang="en-US" sz="2200" dirty="0"/>
              <a:t>fast reactor uses higher energy neutrons</a:t>
            </a:r>
          </a:p>
          <a:p>
            <a:r>
              <a:rPr lang="en-US" sz="2200" dirty="0"/>
              <a:t>Allows to burn excess weapons grade plutonium, or breed additional fuel isotopes</a:t>
            </a:r>
          </a:p>
          <a:p>
            <a:r>
              <a:rPr lang="en-US" sz="2200" dirty="0"/>
              <a:t>Less common is inclusion of minor actinides in MOX to burn waste</a:t>
            </a:r>
          </a:p>
          <a:p>
            <a:r>
              <a:rPr lang="en-US" sz="2200" dirty="0"/>
              <a:t>~30 reactors in Europe currently utilize a partial MOX core</a:t>
            </a:r>
          </a:p>
          <a:p>
            <a:r>
              <a:rPr lang="en-US" sz="2200" dirty="0"/>
              <a:t>Similar behavior to UO2, but different neutronics, fission gas release, thermal conductivity, etc.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645FF-8447-7742-9B0B-E489B4B6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146FD-06A8-F749-BB40-B0400BE9AF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9910" y="2085309"/>
            <a:ext cx="3452904" cy="34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88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0950"/>
            <a:ext cx="6581775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31B4A-F2E5-2943-9710-0E64398E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5832C-D098-C24F-808B-AF72981A44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6618" y="1860950"/>
            <a:ext cx="2355382" cy="1861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E23A2-F653-0A4D-A0B4-F879CF2B9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832560" y="1455218"/>
            <a:ext cx="1810080" cy="2537344"/>
          </a:xfrm>
          <a:prstGeom prst="rect">
            <a:avLst/>
          </a:prstGeom>
        </p:spPr>
      </p:pic>
      <p:pic>
        <p:nvPicPr>
          <p:cNvPr id="1026" name="Picture 2" descr="Structure of Triplex SiC Composite Cladding.">
            <a:extLst>
              <a:ext uri="{FF2B5EF4-FFF2-40B4-BE49-F238E27FC236}">
                <a16:creationId xmlns:a16="http://schemas.microsoft.com/office/drawing/2014/main" id="{EA63AFCD-9C5B-82AF-46CA-76F3D55BE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191" y="4063612"/>
            <a:ext cx="3818884" cy="19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253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144" y="4143330"/>
            <a:ext cx="2174317" cy="231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4538"/>
            <a:ext cx="6217920" cy="4261627"/>
          </a:xfrm>
        </p:spPr>
        <p:txBody>
          <a:bodyPr/>
          <a:lstStyle/>
          <a:p>
            <a:r>
              <a:rPr lang="en-US" sz="2000" dirty="0"/>
              <a:t>Utilized in sodium cooled fast reactors (SFRs) - EBR I, EBR II</a:t>
            </a:r>
          </a:p>
          <a:p>
            <a:r>
              <a:rPr lang="en-US" sz="2000" dirty="0"/>
              <a:t>Varied crystal structure and compositional environment</a:t>
            </a:r>
          </a:p>
          <a:p>
            <a:r>
              <a:rPr lang="en-US" sz="2000" dirty="0"/>
              <a:t>Easily alloyed with Pu, minor actinides (MA)</a:t>
            </a:r>
          </a:p>
          <a:p>
            <a:r>
              <a:rPr lang="en-US" sz="2000" dirty="0"/>
              <a:t>Can function as a breeder/burner fuel</a:t>
            </a:r>
          </a:p>
          <a:p>
            <a:r>
              <a:rPr lang="en-US" sz="2000" dirty="0"/>
              <a:t>Sodium coolant</a:t>
            </a:r>
          </a:p>
          <a:p>
            <a:r>
              <a:rPr lang="en-US" sz="2000" dirty="0"/>
              <a:t>Fe-based cladding</a:t>
            </a:r>
          </a:p>
          <a:p>
            <a:r>
              <a:rPr lang="en-US" sz="2000" dirty="0"/>
              <a:t>Alloy with Zr to increase the melting point and to stabilize the high temperature body-centered cubic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777" y="1104312"/>
            <a:ext cx="4042777" cy="28850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77C6B-7576-8141-8527-C9F8323836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7323" y="4210678"/>
            <a:ext cx="2854052" cy="21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10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0490"/>
            <a:ext cx="6217920" cy="4385675"/>
          </a:xfrm>
        </p:spPr>
        <p:txBody>
          <a:bodyPr/>
          <a:lstStyle/>
          <a:p>
            <a:r>
              <a:rPr lang="en-US" sz="2000" dirty="0"/>
              <a:t>Phenomena of interest</a:t>
            </a:r>
          </a:p>
          <a:p>
            <a:pPr lvl="1"/>
            <a:r>
              <a:rPr lang="en-US" sz="2000" dirty="0"/>
              <a:t>30-50% swelling</a:t>
            </a:r>
          </a:p>
          <a:p>
            <a:pPr lvl="1"/>
            <a:r>
              <a:rPr lang="en-US" sz="2000" dirty="0"/>
              <a:t>Constituent redistribution</a:t>
            </a:r>
          </a:p>
          <a:p>
            <a:pPr lvl="1"/>
            <a:r>
              <a:rPr lang="en-US" sz="2000" dirty="0"/>
              <a:t>Alpha tearing</a:t>
            </a:r>
          </a:p>
          <a:p>
            <a:pPr lvl="1"/>
            <a:r>
              <a:rPr lang="en-US" sz="2000" dirty="0"/>
              <a:t>FCCI</a:t>
            </a:r>
          </a:p>
          <a:p>
            <a:r>
              <a:rPr lang="en-US" sz="2000" dirty="0"/>
              <a:t>Good: High thermal conductivity; Stability to high burnups (&gt; 20%); Flexible composition; Inherent safety- negative reactivity feedback, etc.</a:t>
            </a:r>
          </a:p>
          <a:p>
            <a:r>
              <a:rPr lang="en-US" sz="2000" dirty="0"/>
              <a:t>Bad: Low melting point; Dramatic fuel swelling that must be accounted for; Incredibly complex microstructures; Fuel-Clad Chemical Interaction, Easily oxidized, etc.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7EBF1A-E495-C345-933E-FC0BA481BE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2580" y="3715176"/>
            <a:ext cx="2800495" cy="2823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29F95C-ED2A-3E10-D528-CEE2542F2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107" y="826796"/>
            <a:ext cx="4843443" cy="28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96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D9FA-2A73-A348-AADF-DAA4DA9C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TRISO Particle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C75E-6B7B-AA45-A036-ED0560405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76097"/>
            <a:ext cx="7286513" cy="4250068"/>
          </a:xfrm>
        </p:spPr>
        <p:txBody>
          <a:bodyPr/>
          <a:lstStyle/>
          <a:p>
            <a:r>
              <a:rPr lang="en-US" sz="2200" dirty="0"/>
              <a:t>High temperature gas reactors (HTGRs) or molten salt reactors (MSRs) can utilize TRISO particles as the fuel source</a:t>
            </a:r>
          </a:p>
          <a:p>
            <a:r>
              <a:rPr lang="en-US" sz="2200" dirty="0"/>
              <a:t>Pebble bed and prismatic types of HTGRs</a:t>
            </a:r>
          </a:p>
          <a:p>
            <a:r>
              <a:rPr lang="en-US" sz="2200" dirty="0"/>
              <a:t>Particles are agglomerated with graphite into a larger pebble or into a cylindrical pellet</a:t>
            </a:r>
          </a:p>
          <a:p>
            <a:r>
              <a:rPr lang="en-US" sz="2200" dirty="0"/>
              <a:t>Current designs utilize UCO (in the US), which is a heterogeneous mixture of UO2 and UC fuel</a:t>
            </a:r>
          </a:p>
          <a:p>
            <a:r>
              <a:rPr lang="en-US" sz="2200" dirty="0"/>
              <a:t>Helium cooled gas or molten salt cooled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DEFD-4DD3-114E-AEF7-83117969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F3C4E-AAF9-F241-BEE7-1D88AC153F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098" y="914445"/>
            <a:ext cx="3399107" cy="263619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BEC8B52-465A-E521-2275-E73B952C8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80" y="4299209"/>
            <a:ext cx="4514280" cy="182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753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88160"/>
            <a:ext cx="5779477" cy="215321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9225" y="2019444"/>
            <a:ext cx="2045632" cy="204563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>
            <a:off x="2687135" y="2704259"/>
            <a:ext cx="3516014" cy="2259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>
            <a:off x="2205456" y="2939162"/>
            <a:ext cx="3661521" cy="135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>
            <a:off x="4219007" y="3236081"/>
            <a:ext cx="1647970" cy="716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3101224" y="3462507"/>
            <a:ext cx="2808140" cy="14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>
            <a:off x="4394552" y="3704900"/>
            <a:ext cx="1808597" cy="508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38716-87D8-8748-AC97-61E6EEA3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23A927A-36D9-AA46-98B0-3D01AF45E0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6206" y="1210866"/>
            <a:ext cx="2552700" cy="2616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EFA227-B690-9945-A520-36B36F2B9DE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703" y="4065076"/>
            <a:ext cx="2552700" cy="255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EABC91-AF2B-FA74-4C94-8C45465A182D}"/>
              </a:ext>
            </a:extLst>
          </p:cNvPr>
          <p:cNvSpPr txBox="1"/>
          <p:nvPr/>
        </p:nvSpPr>
        <p:spPr>
          <a:xfrm>
            <a:off x="609600" y="4292773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Advantages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excellent safety: breach leads to minimal source term, low rates of failure, stable to very high temperatures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Disadvantages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very sensitive to manufacturing processes, somewhat limited fuel loading</a:t>
            </a:r>
          </a:p>
        </p:txBody>
      </p:sp>
    </p:spTree>
    <p:extLst>
      <p:ext uri="{BB962C8B-B14F-4D97-AF65-F5344CB8AC3E}">
        <p14:creationId xmlns:p14="http://schemas.microsoft.com/office/powerpoint/2010/main" val="1029686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43EE-E4FF-DD0F-BB24-30BB201E0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BFC1-81C2-81D9-CE42-1C7A805CA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989379" cy="4415572"/>
          </a:xfrm>
        </p:spPr>
        <p:txBody>
          <a:bodyPr/>
          <a:lstStyle/>
          <a:p>
            <a:r>
              <a:rPr lang="en-US" sz="2200" dirty="0"/>
              <a:t>Utilize molten salt (alkali/alkaline-halides), e.g., NaCl, as a heat transfer medium, functioning as coolant, fuel, or both</a:t>
            </a:r>
          </a:p>
          <a:p>
            <a:r>
              <a:rPr lang="en-US" sz="2200" dirty="0"/>
              <a:t>The molten salt reactor experiment (MSRE) operated at Oak Ridge in the 1960s and utilized flowing fuel molten salt: LiF-BeF2-ZrF4-UF4</a:t>
            </a:r>
          </a:p>
          <a:p>
            <a:r>
              <a:rPr lang="en-US" sz="2200" dirty="0"/>
              <a:t>MSRs can operate at ambient pressures and high temperatures</a:t>
            </a:r>
          </a:p>
          <a:p>
            <a:r>
              <a:rPr lang="en-US" sz="2200" dirty="0"/>
              <a:t>MSRs have a very large margin to boiling, and combined with a negative reactivity feedback coefficient, have inherent safety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EB07-9FBA-1ECE-E646-0B882B25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4143FF-8710-AD69-8273-823DC4484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1224" y="853734"/>
            <a:ext cx="2773479" cy="218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EB6CBB-AD9F-24BD-26EA-6455C4F82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9180" y="3441668"/>
            <a:ext cx="3297566" cy="256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105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30C1-CB4A-E961-A9DE-6133F066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52688-7F53-C422-7890-1BCFAFFA0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978869" cy="4415572"/>
          </a:xfrm>
        </p:spPr>
        <p:txBody>
          <a:bodyPr/>
          <a:lstStyle/>
          <a:p>
            <a:r>
              <a:rPr lang="en-US" sz="2200" dirty="0"/>
              <a:t>Molten salts have high heat capacity, high boiling point, and high thermal conductivity, and can easily absorb fission products </a:t>
            </a:r>
          </a:p>
          <a:p>
            <a:r>
              <a:rPr lang="en-US" sz="2200" dirty="0"/>
              <a:t>The changing chemical composition of the salt as it is transmuted by reactor radiation leads to changing properties</a:t>
            </a:r>
          </a:p>
          <a:p>
            <a:r>
              <a:rPr lang="en-US" sz="2200" dirty="0"/>
              <a:t>The corrosivity of hot salts can break down cladding components and leech alloying elements</a:t>
            </a:r>
          </a:p>
          <a:p>
            <a:r>
              <a:rPr lang="en-US" sz="2200" dirty="0"/>
              <a:t>LWR type reactor structural materials cannot be used, but some Ni alloys and graphite are sufficiently compatible with molten salts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20C73-6BA5-9148-F8D2-F61850F0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2050" name="Picture 2" descr="Molten salt - Wikipedia">
            <a:extLst>
              <a:ext uri="{FF2B5EF4-FFF2-40B4-BE49-F238E27FC236}">
                <a16:creationId xmlns:a16="http://schemas.microsoft.com/office/drawing/2014/main" id="{3F24CE3C-E7A4-6420-4C4F-4302B5371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560" y="1556907"/>
            <a:ext cx="3220634" cy="265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ick on the figure for the Equilibrium Point Calculation">
            <a:extLst>
              <a:ext uri="{FF2B5EF4-FFF2-40B4-BE49-F238E27FC236}">
                <a16:creationId xmlns:a16="http://schemas.microsoft.com/office/drawing/2014/main" id="{0DBAFF56-109D-3BD5-8436-F5B0D2F56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560" y="4208544"/>
            <a:ext cx="3037490" cy="239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987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FAFD0-68A6-CF44-B47E-267C2610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C42D-BC40-684F-BE97-8DD2C9E3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953026" cy="4415572"/>
          </a:xfrm>
        </p:spPr>
        <p:txBody>
          <a:bodyPr/>
          <a:lstStyle/>
          <a:p>
            <a:r>
              <a:rPr lang="en-US" sz="2200" dirty="0"/>
              <a:t>There exist a number of nuclear fuels in different stages of utilization and development</a:t>
            </a:r>
          </a:p>
          <a:p>
            <a:r>
              <a:rPr lang="en-US" sz="2200" dirty="0"/>
              <a:t>The more established ones are the less interesting ones… but still have a lot to understand</a:t>
            </a:r>
          </a:p>
          <a:p>
            <a:r>
              <a:rPr lang="en-US" sz="2200" dirty="0"/>
              <a:t>Active research on existing, underutilized, and developmental fuel designs</a:t>
            </a:r>
          </a:p>
          <a:p>
            <a:r>
              <a:rPr lang="en-US" sz="2200" dirty="0"/>
              <a:t>Each reactor design or application has individual needs, and no one fuel is one size fits all</a:t>
            </a:r>
          </a:p>
          <a:p>
            <a:r>
              <a:rPr lang="en-US" sz="2200" dirty="0"/>
              <a:t>Need to balance safety, performance (normal, off-normal, extended), manufacture, processing, waste, etc. 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49A73-07FF-914A-8CB5-D86971DC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4D54F-FB5D-B840-8A62-B158216347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167" y="1176399"/>
            <a:ext cx="3683595" cy="2403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535D4-FABD-0148-B6A6-3C4F295BDF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168" y="3930155"/>
            <a:ext cx="3693232" cy="20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53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E09C-2E19-AD4C-AA1D-CF789061C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How do we model advanced fuels?</a:t>
            </a:r>
          </a:p>
        </p:txBody>
      </p:sp>
    </p:spTree>
    <p:extLst>
      <p:ext uri="{BB962C8B-B14F-4D97-AF65-F5344CB8AC3E}">
        <p14:creationId xmlns:p14="http://schemas.microsoft.com/office/powerpoint/2010/main" val="224622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9C93-E93C-FA2F-8BC5-8BADE1A4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Questions!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22147-C973-022F-5C81-7E33E15BE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don’t want to stand up here and talk for 75 minutes…</a:t>
            </a:r>
          </a:p>
          <a:p>
            <a:r>
              <a:rPr lang="en-US" dirty="0"/>
              <a:t>I will talk about things you won’t understand</a:t>
            </a:r>
          </a:p>
          <a:p>
            <a:r>
              <a:rPr lang="en-US" dirty="0"/>
              <a:t>Stop me and ask me about whatever</a:t>
            </a:r>
          </a:p>
          <a:p>
            <a:r>
              <a:rPr lang="en-US" dirty="0"/>
              <a:t>The purpose of this is for you to be exposed to new information and to learn</a:t>
            </a:r>
          </a:p>
          <a:p>
            <a:endParaRPr lang="en-US" dirty="0"/>
          </a:p>
          <a:p>
            <a:r>
              <a:rPr lang="en-US" dirty="0"/>
              <a:t>Other notes:</a:t>
            </a:r>
          </a:p>
          <a:p>
            <a:pPr lvl="1"/>
            <a:r>
              <a:rPr lang="en-US" dirty="0"/>
              <a:t>I’ve got two speech impediments, so if anything I say is unclear, ask me to repeat it or restate it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F9172-A0DD-CB89-66A0-013FB2ACF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18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61A6-08EB-1544-ABD8-F73CF925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viewpoint/approach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95BED-E45D-8A4E-81E1-7596F6224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968501"/>
            <a:ext cx="5227906" cy="4421789"/>
          </a:xfrm>
        </p:spPr>
        <p:txBody>
          <a:bodyPr>
            <a:normAutofit/>
          </a:bodyPr>
          <a:lstStyle/>
          <a:p>
            <a:r>
              <a:rPr lang="en-US" sz="2400" dirty="0"/>
              <a:t>Scientifically informed engineering is a multiscale problem</a:t>
            </a:r>
          </a:p>
          <a:p>
            <a:r>
              <a:rPr lang="en-US" sz="2400" dirty="0"/>
              <a:t>Critical phenomena need to be identified from the macroscale, and informed from the lower length scales</a:t>
            </a:r>
          </a:p>
          <a:p>
            <a:r>
              <a:rPr lang="en-US" sz="2400" dirty="0"/>
              <a:t>Perform good science, sometimes for science’s sake, but often to address a key engineering problem or need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E98D6-E5CA-244B-BEAB-EA89004830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7506" y="1968501"/>
            <a:ext cx="6214794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63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2F01-3AF5-D34A-A05A-23028819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Modeler’s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9477-0D8D-7649-80BF-20A07BCC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31341"/>
            <a:ext cx="6685280" cy="42948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Density Functional Theory (DFT)</a:t>
            </a:r>
          </a:p>
          <a:p>
            <a:pPr lvl="1"/>
            <a:r>
              <a:rPr lang="en-US" dirty="0"/>
              <a:t>is a computational quantum mechanical modelling method used to investigate the electronic structure of many-body systems, in particular atoms, molecules, and the condensed phases</a:t>
            </a:r>
          </a:p>
          <a:p>
            <a:r>
              <a:rPr lang="en-US" dirty="0"/>
              <a:t>Molecular Dynamics (MD)</a:t>
            </a:r>
          </a:p>
          <a:p>
            <a:pPr lvl="1"/>
            <a:r>
              <a:rPr lang="en-US" dirty="0"/>
              <a:t>is a computer simulation method for analyzing the physical movements of atoms and molecules, determined by numerically solving Newton's equations of motion for a system of interacting particles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B5D7-BE5A-174A-B662-9CA45EE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7E6C9-8150-2D4E-B2CC-ABA36EE0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669" y="1601155"/>
            <a:ext cx="4008210" cy="17602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FAA431-8A85-964F-B23D-2D86ACFDB7EF}"/>
              </a:ext>
            </a:extLst>
          </p:cNvPr>
          <p:cNvSpPr/>
          <p:nvPr/>
        </p:nvSpPr>
        <p:spPr>
          <a:xfrm>
            <a:off x="8021539" y="3433776"/>
            <a:ext cx="28985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/>
              <a:t>Yashima</a:t>
            </a:r>
            <a:r>
              <a:rPr lang="en-US" sz="1100" dirty="0"/>
              <a:t>, https://</a:t>
            </a:r>
            <a:r>
              <a:rPr lang="en-US" sz="1100" dirty="0" err="1"/>
              <a:t>doi.org</a:t>
            </a:r>
            <a:r>
              <a:rPr lang="en-US" sz="1100" dirty="0"/>
              <a:t>/10.1039/C0CC00573H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B71BC-FA2B-4747-A865-7086317A7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955" y="3997974"/>
            <a:ext cx="2862580" cy="22599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89342-7F0E-8242-84BD-689FCE1E580A}"/>
              </a:ext>
            </a:extLst>
          </p:cNvPr>
          <p:cNvSpPr/>
          <p:nvPr/>
        </p:nvSpPr>
        <p:spPr>
          <a:xfrm>
            <a:off x="6918325" y="6356351"/>
            <a:ext cx="45838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Sand, https://</a:t>
            </a:r>
            <a:r>
              <a:rPr lang="en-US" sz="1100" dirty="0" err="1"/>
              <a:t>doi.org</a:t>
            </a:r>
            <a:r>
              <a:rPr lang="en-US" sz="1100" dirty="0"/>
              <a:t>/10.1016/j.jnucmat.2018.08.049</a:t>
            </a:r>
          </a:p>
        </p:txBody>
      </p:sp>
    </p:spTree>
    <p:extLst>
      <p:ext uri="{BB962C8B-B14F-4D97-AF65-F5344CB8AC3E}">
        <p14:creationId xmlns:p14="http://schemas.microsoft.com/office/powerpoint/2010/main" val="2444535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2F01-3AF5-D34A-A05A-23028819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Modeler’s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9477-0D8D-7649-80BF-20A07BCC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91862"/>
            <a:ext cx="6685280" cy="4234303"/>
          </a:xfrm>
        </p:spPr>
        <p:txBody>
          <a:bodyPr>
            <a:normAutofit/>
          </a:bodyPr>
          <a:lstStyle/>
          <a:p>
            <a:r>
              <a:rPr lang="en-US" i="1" dirty="0"/>
              <a:t>ab initio </a:t>
            </a:r>
            <a:r>
              <a:rPr lang="en-US" dirty="0"/>
              <a:t>Molecular Dynamics (AIMD)</a:t>
            </a:r>
          </a:p>
          <a:p>
            <a:pPr lvl="1"/>
            <a:r>
              <a:rPr lang="en-US" dirty="0"/>
              <a:t>is a computer simulation method in which finite temperature molecular dynamics (MD) trajectories are generated with forces obtained from accurate 'on the fly' electronic structure calculations</a:t>
            </a:r>
          </a:p>
          <a:p>
            <a:pPr lvl="1"/>
            <a:r>
              <a:rPr lang="en-US" dirty="0"/>
              <a:t>hybrid mixing between the accuracy of electronic structure calculations, while allowing for real temperature effects to be considered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B5D7-BE5A-174A-B662-9CA45EE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60AA5-AF31-6E41-A5E8-CE6CE467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61" y="1779566"/>
            <a:ext cx="2931158" cy="19024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61C304-9857-2E4C-80C2-F666A5D79070}"/>
              </a:ext>
            </a:extLst>
          </p:cNvPr>
          <p:cNvSpPr/>
          <p:nvPr/>
        </p:nvSpPr>
        <p:spPr>
          <a:xfrm>
            <a:off x="8091203" y="3706501"/>
            <a:ext cx="31774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/>
              <a:t>Schnappinger</a:t>
            </a:r>
            <a:r>
              <a:rPr lang="en-US" sz="1100" dirty="0"/>
              <a:t>, https://</a:t>
            </a:r>
            <a:r>
              <a:rPr lang="en-US" sz="1100" dirty="0" err="1"/>
              <a:t>doi.org</a:t>
            </a:r>
            <a:r>
              <a:rPr lang="en-US" sz="1100" dirty="0"/>
              <a:t>/10.1039/C7CP05061E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3709FD-FC18-4E4B-9CD9-AA3D913D13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8568" y="4040186"/>
            <a:ext cx="2331522" cy="22440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1D8C2D-34F7-CD48-9878-AEA7765BB995}"/>
              </a:ext>
            </a:extLst>
          </p:cNvPr>
          <p:cNvSpPr/>
          <p:nvPr/>
        </p:nvSpPr>
        <p:spPr>
          <a:xfrm>
            <a:off x="8091203" y="6291264"/>
            <a:ext cx="31886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/>
              <a:t>Yazyev</a:t>
            </a:r>
            <a:r>
              <a:rPr lang="en-US" sz="1100" dirty="0"/>
              <a:t>, https://</a:t>
            </a:r>
            <a:r>
              <a:rPr lang="en-US" sz="1100" dirty="0" err="1"/>
              <a:t>doi.org</a:t>
            </a:r>
            <a:r>
              <a:rPr lang="en-US" sz="1100" dirty="0"/>
              <a:t>/10.1007/s00214-005-0052-6</a:t>
            </a:r>
          </a:p>
        </p:txBody>
      </p:sp>
    </p:spTree>
    <p:extLst>
      <p:ext uri="{BB962C8B-B14F-4D97-AF65-F5344CB8AC3E}">
        <p14:creationId xmlns:p14="http://schemas.microsoft.com/office/powerpoint/2010/main" val="871394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DFT applied to Nuclear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AEF2-FE7E-944A-B2A4-D712D14E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4572000" cy="4415572"/>
          </a:xfrm>
        </p:spPr>
        <p:txBody>
          <a:bodyPr/>
          <a:lstStyle/>
          <a:p>
            <a:r>
              <a:rPr lang="en-US" sz="2000" dirty="0"/>
              <a:t>Since we are dealing with the electronic structure, these calculations are very computationally expensive and limited to a few hundred atoms</a:t>
            </a:r>
          </a:p>
          <a:p>
            <a:r>
              <a:rPr lang="en-US" sz="2000" dirty="0"/>
              <a:t>Typically employed to calculate lattice constants, elastic constants, point defects, electronic densities, phonon DOS, etc.</a:t>
            </a:r>
          </a:p>
          <a:p>
            <a:r>
              <a:rPr lang="en-US" sz="2000" dirty="0"/>
              <a:t>DFT on advanced nuclear fuels has really only existed for about 15 years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FA0A1-E963-764F-A46B-CA1B8C96C7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5515" y="828196"/>
            <a:ext cx="1630413" cy="1452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6EB56-041A-E84F-9F68-50D390481B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3059" y="828196"/>
            <a:ext cx="1790535" cy="1664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E471E-5AB8-9F48-938D-36036B1BBF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1204" y="1718213"/>
            <a:ext cx="1904726" cy="4108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32FDC5-F476-F630-F555-FC133D826AA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627" y="2723547"/>
            <a:ext cx="2389663" cy="2389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897F6F-8D87-11FE-6356-205CDA63257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5069" y="2778874"/>
            <a:ext cx="2380128" cy="1913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FDA39-7A89-286C-F2B0-83805F67F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832596" y="4637415"/>
            <a:ext cx="1521731" cy="259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5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 applied to Nuclear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AEF2-FE7E-944A-B2A4-D712D14E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02875"/>
            <a:ext cx="5770880" cy="4223290"/>
          </a:xfrm>
        </p:spPr>
        <p:txBody>
          <a:bodyPr/>
          <a:lstStyle/>
          <a:p>
            <a:r>
              <a:rPr lang="en-US" sz="2000" dirty="0"/>
              <a:t>MD can span longer time scales and larger length scales, up to millions of atoms and nanoseconds</a:t>
            </a:r>
          </a:p>
          <a:p>
            <a:r>
              <a:rPr lang="en-US" sz="2000" dirty="0"/>
              <a:t>These simulations require interatomic potentials capable of accurately predicting a number of properties</a:t>
            </a:r>
          </a:p>
          <a:p>
            <a:r>
              <a:rPr lang="en-US" sz="2000" dirty="0"/>
              <a:t>No interatomic potentials for advanced nuclear fuels existed prior to about 15 years ago</a:t>
            </a:r>
          </a:p>
          <a:p>
            <a:r>
              <a:rPr lang="en-US" sz="2000" dirty="0"/>
              <a:t>Potential development is still a major area for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546F2-FE5E-EA43-A0E0-B791429978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114" y="2763032"/>
            <a:ext cx="2504274" cy="1941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AD79C-E051-004B-AE46-1B0620A6F6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2007" y="813639"/>
            <a:ext cx="2514966" cy="1688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EBD3B-B913-3746-8C47-ED9BDD6E69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5053" y="813639"/>
            <a:ext cx="2357120" cy="1765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1AB454-6F45-F2CC-3B7B-774FEF387D5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388" y="2652844"/>
            <a:ext cx="2882523" cy="2161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0FE20-D2DC-E932-7C25-3E6C974B165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067" y="5038827"/>
            <a:ext cx="3997230" cy="1428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324CE1-80D1-7A52-02A3-28FBB83A22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2739" y="5107600"/>
            <a:ext cx="4379661" cy="122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16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09E3784-8607-E54D-A112-A3127D7F8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379891" y="2625766"/>
            <a:ext cx="4472168" cy="335412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9301F9-CD64-2A48-8EAD-F307E11577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871915" y="2500492"/>
            <a:ext cx="4781266" cy="358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AIMD applied to Nuclear Fuels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D542BC-A82B-4F45-BE96-3ABE8DB410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3783" y="2583128"/>
            <a:ext cx="5224433" cy="3918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B06DAD-B557-5845-9CA5-6E5C15836695}"/>
              </a:ext>
            </a:extLst>
          </p:cNvPr>
          <p:cNvSpPr txBox="1"/>
          <p:nvPr/>
        </p:nvSpPr>
        <p:spPr>
          <a:xfrm>
            <a:off x="1110208" y="2251411"/>
            <a:ext cx="17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BCC 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781F9F-CDD5-3246-9340-DEB4A8DB162E}"/>
              </a:ext>
            </a:extLst>
          </p:cNvPr>
          <p:cNvSpPr txBox="1"/>
          <p:nvPr/>
        </p:nvSpPr>
        <p:spPr>
          <a:xfrm>
            <a:off x="5229366" y="2251411"/>
            <a:ext cx="17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Alpha U with </a:t>
            </a:r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037F01-0952-F242-BFDD-25C192843DCB}"/>
              </a:ext>
            </a:extLst>
          </p:cNvPr>
          <p:cNvSpPr txBox="1"/>
          <p:nvPr/>
        </p:nvSpPr>
        <p:spPr>
          <a:xfrm>
            <a:off x="9395915" y="2220572"/>
            <a:ext cx="17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Eutectic LiCl-</a:t>
            </a:r>
            <a:r>
              <a:rPr lang="en-US" dirty="0" err="1"/>
              <a:t>KCl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16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465D-0E17-8A4A-B6F1-93A5BA61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into Fuel Performance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41C8A-839E-1944-96BA-0F40AA0E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7E510-D3F3-794C-AD8A-34D0979187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47" y="1701294"/>
            <a:ext cx="8999506" cy="50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4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1920-0FD8-6346-ACF0-4AE02B6D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into Fuel Performance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C4107-731A-8245-8183-D62C189D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2648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BISON is the multiphysics MOOSE-based fuel performance code developed under NEAMS and includes thermal transport, stress, and underlying material evolution, etc.</a:t>
            </a:r>
          </a:p>
          <a:p>
            <a:r>
              <a:rPr lang="en-US" dirty="0"/>
              <a:t>BISON requires models for material properties and how they evolve during operation</a:t>
            </a:r>
          </a:p>
          <a:p>
            <a:r>
              <a:rPr lang="en-US" dirty="0"/>
              <a:t>A lot of these fundamental properties are unknown, and too difficult to obtain experimentally</a:t>
            </a:r>
          </a:p>
          <a:p>
            <a:r>
              <a:rPr lang="en-US" dirty="0"/>
              <a:t>Lower Length Scale Modeling!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DCA5B-E8BF-F748-898F-09743B2D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FA5A2-66BF-A24A-8C0A-1C40B232FE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0" y="4305846"/>
            <a:ext cx="4094480" cy="2050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47DEF-DB31-7942-8EDE-6A2E600566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360" y="1968501"/>
            <a:ext cx="4937760" cy="22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7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15132"/>
            <a:ext cx="10972800" cy="1068387"/>
          </a:xfrm>
        </p:spPr>
        <p:txBody>
          <a:bodyPr/>
          <a:lstStyle/>
          <a:p>
            <a:r>
              <a:rPr lang="en-US" dirty="0"/>
              <a:t>Molten Salts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50125"/>
            <a:ext cx="8128000" cy="2869324"/>
          </a:xfrm>
        </p:spPr>
        <p:txBody>
          <a:bodyPr/>
          <a:lstStyle/>
          <a:p>
            <a:r>
              <a:rPr lang="en-US" sz="2000" dirty="0"/>
              <a:t>Applications of molten salts: Catalysis; Metal production; Solar power; Thermal energy storage; Pyroprocessing; Molten salt reactors</a:t>
            </a:r>
          </a:p>
          <a:p>
            <a:r>
              <a:rPr lang="en-US" sz="2000" dirty="0"/>
              <a:t>There is a gap in the fundamental properties of molten salts</a:t>
            </a:r>
          </a:p>
          <a:p>
            <a:r>
              <a:rPr lang="en-US" sz="2000" dirty="0"/>
              <a:t>These properties are difficult to collect experimentally due to high temperatures, corrosivity, toxicity, etc. </a:t>
            </a:r>
          </a:p>
          <a:p>
            <a:r>
              <a:rPr lang="en-US" sz="2000" dirty="0"/>
              <a:t>Computational methods used to supplement the experimental data</a:t>
            </a:r>
          </a:p>
          <a:p>
            <a:r>
              <a:rPr lang="en-US" sz="2000" dirty="0"/>
              <a:t>Work with experimentalists to target specific salt pseudo-binaries and ternaries and validate computationally determined properties, then expand beyond the experimental data</a:t>
            </a:r>
          </a:p>
          <a:p>
            <a:r>
              <a:rPr lang="en-US" sz="2000" dirty="0"/>
              <a:t>Apply AIMD to determine density, compressibility, thermal expansion, heat capacity, enthalpy of mixing, etc.</a:t>
            </a:r>
          </a:p>
          <a:p>
            <a:r>
              <a:rPr lang="en-US" sz="2000" dirty="0"/>
              <a:t>Utilize these calculations to determine transport properties: diffusivity, viscosity, thermal conductivity, etc.</a:t>
            </a:r>
          </a:p>
          <a:p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E4B632-95D5-F24B-B8F7-ECCE285B2F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8178" y="1350634"/>
            <a:ext cx="3160412" cy="2177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FF3551-48CD-D041-8F88-0E7AFD65DC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6288" y="3824904"/>
            <a:ext cx="3244193" cy="22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77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15132"/>
            <a:ext cx="10972800" cy="1068387"/>
          </a:xfrm>
        </p:spPr>
        <p:txBody>
          <a:bodyPr/>
          <a:lstStyle/>
          <a:p>
            <a:r>
              <a:rPr lang="en-US" dirty="0"/>
              <a:t>NaCl-MgCl2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783519"/>
                <a:ext cx="4066158" cy="4057727"/>
              </a:xfrm>
            </p:spPr>
            <p:txBody>
              <a:bodyPr/>
              <a:lstStyle/>
              <a:p>
                <a:r>
                  <a:rPr lang="en-US" sz="2200" dirty="0"/>
                  <a:t>Great agreement with the literature</a:t>
                </a:r>
              </a:p>
              <a:p>
                <a:r>
                  <a:rPr lang="en-US" sz="2200" dirty="0"/>
                  <a:t>Identified a temperature transition</a:t>
                </a:r>
              </a:p>
              <a:p>
                <a:r>
                  <a:rPr lang="en-US" sz="2200" dirty="0"/>
                  <a:t>Fit with first order Redlich-</a:t>
                </a:r>
                <a:r>
                  <a:rPr lang="en-US" sz="2200" dirty="0" err="1"/>
                  <a:t>Kister</a:t>
                </a:r>
                <a:r>
                  <a:rPr lang="en-US" sz="2200" dirty="0"/>
                  <a:t> expansion (n=2)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𝑅𝐾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783519"/>
                <a:ext cx="4066158" cy="4057727"/>
              </a:xfrm>
              <a:blipFill>
                <a:blip r:embed="rId3"/>
                <a:stretch>
                  <a:fillRect l="-1869" t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8065" y="2851905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279" y="3288018"/>
            <a:ext cx="3120900" cy="3100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522" y="3221237"/>
            <a:ext cx="3239141" cy="31667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66034" y="4906555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1100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5DD322-8D00-7C74-C9F1-F82832772496}"/>
                  </a:ext>
                </a:extLst>
              </p:cNvPr>
              <p:cNvSpPr txBox="1"/>
              <p:nvPr/>
            </p:nvSpPr>
            <p:spPr>
              <a:xfrm>
                <a:off x="-5254" y="4681070"/>
                <a:ext cx="6101254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5DD322-8D00-7C74-C9F1-F82832772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54" y="4681070"/>
                <a:ext cx="6101254" cy="871201"/>
              </a:xfrm>
              <a:prstGeom prst="rect">
                <a:avLst/>
              </a:prstGeom>
              <a:blipFill>
                <a:blip r:embed="rId6"/>
                <a:stretch>
                  <a:fillRect t="-94286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FF256A-D846-2E59-2136-B2C0E2DBA5B8}"/>
                  </a:ext>
                </a:extLst>
              </p:cNvPr>
              <p:cNvSpPr txBox="1"/>
              <p:nvPr/>
            </p:nvSpPr>
            <p:spPr>
              <a:xfrm>
                <a:off x="-681175" y="5639966"/>
                <a:ext cx="6101254" cy="691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FF256A-D846-2E59-2136-B2C0E2DB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1175" y="5639966"/>
                <a:ext cx="6101254" cy="691536"/>
              </a:xfrm>
              <a:prstGeom prst="rect">
                <a:avLst/>
              </a:prstGeom>
              <a:blipFill>
                <a:blip r:embed="rId7"/>
                <a:stretch>
                  <a:fillRect t="-63636" b="-9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AA5739F-A4D9-D348-BA4C-CFDEF43C6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9440" y="469981"/>
            <a:ext cx="2711038" cy="27202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5F76D2-DA8B-8166-BF86-0D92CE9E95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0005"/>
          <a:stretch/>
        </p:blipFill>
        <p:spPr>
          <a:xfrm>
            <a:off x="8770478" y="589798"/>
            <a:ext cx="3288969" cy="263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07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1848-0FB0-1B14-4D9E-4C7A15D041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the purpose of fuel?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5101F-CC5F-A6BC-32F1-26C98E3B92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7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BFCB-D8A5-904D-AB5F-B3096E96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51529-E8A0-1A42-BF4B-5C142A1E4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3003"/>
            <a:ext cx="6725920" cy="4202772"/>
          </a:xfrm>
        </p:spPr>
        <p:txBody>
          <a:bodyPr/>
          <a:lstStyle/>
          <a:p>
            <a:r>
              <a:rPr lang="en-US" dirty="0"/>
              <a:t>Scientifically informed engineering is a multiscale problem</a:t>
            </a:r>
          </a:p>
          <a:p>
            <a:r>
              <a:rPr lang="en-US" dirty="0"/>
              <a:t>There exist a number of scientific knowledge gaps for advanced nuclear fuels</a:t>
            </a:r>
          </a:p>
          <a:p>
            <a:r>
              <a:rPr lang="en-US" dirty="0"/>
              <a:t>Atomistic methods (DFT, MD, AIMD) are a rapidly growing area that can fill in a number of these gaps</a:t>
            </a:r>
          </a:p>
          <a:p>
            <a:r>
              <a:rPr lang="en-US" dirty="0"/>
              <a:t>Atomistic data can be implemented into higher length scale methodologies to increase fidelity of fuel performance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A330D-581B-B94E-9D92-024E7FC8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382E8-E23F-1240-AC13-ADC5611984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8750" y="1055849"/>
            <a:ext cx="3179584" cy="1374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93139B-1CFF-6649-BCF2-B462FBA856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647713" y="2581906"/>
            <a:ext cx="1967568" cy="2093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D01D4-3328-AA4E-9B99-51C3870805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4202" y="4826988"/>
            <a:ext cx="2968680" cy="14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77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C3A-708A-53BC-3F26-CF7FF55D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B0808-A919-00CA-6EF5-5AA105044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Reach out to me: </a:t>
            </a:r>
            <a:r>
              <a:rPr lang="en-US" dirty="0" err="1"/>
              <a:t>bwbeeler@ncsu.edu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8A1DE-1B7C-A27B-2904-8AE33B91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96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8646-A5A9-BE43-9D07-AB6EC2E3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CDA7-F45C-8047-8793-458A2A3D0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710593"/>
            <a:ext cx="5791200" cy="4415572"/>
          </a:xfrm>
        </p:spPr>
        <p:txBody>
          <a:bodyPr/>
          <a:lstStyle/>
          <a:p>
            <a:r>
              <a:rPr lang="en-US" sz="2200" dirty="0"/>
              <a:t>Fuel functions as a heat source, generating heat that is transferred to a coolant, which transfers heat through external loops, heat exchangers, etc., to run a generator</a:t>
            </a:r>
          </a:p>
          <a:p>
            <a:r>
              <a:rPr lang="en-US" sz="2200" dirty="0"/>
              <a:t>While the fuel must meet neutronic requirements, limiting possible options of materials choice, the lifetime of the fuel is governed by material constraints</a:t>
            </a:r>
          </a:p>
          <a:p>
            <a:r>
              <a:rPr lang="en-US" sz="2200" dirty="0"/>
              <a:t>How the fuel material evolves/behaves as a function of time governs its lifetime, operating constraints, and overall reactor efficiency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6D4DC-1097-4943-9595-CA80169A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BB262-7BED-BD46-80FC-E20199E4CB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6788" y="1710593"/>
            <a:ext cx="4705611" cy="425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0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4EFB-EE0A-0D4B-E658-7D3FE702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EA401-2128-C474-5853-B4F1D5005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34818"/>
            <a:ext cx="6554682" cy="3965670"/>
          </a:xfrm>
        </p:spPr>
        <p:txBody>
          <a:bodyPr/>
          <a:lstStyle/>
          <a:p>
            <a:r>
              <a:rPr lang="en-US" sz="2200" dirty="0"/>
              <a:t>Fissile material compound (fuel), surrounded by a cladding, surrounded by coolant</a:t>
            </a:r>
          </a:p>
          <a:p>
            <a:r>
              <a:rPr lang="en-US" sz="2200" dirty="0"/>
              <a:t>Fuel generates your neutrons and heat, while cladding keeps the nasty stuff in the fuel from getting to the coolant</a:t>
            </a:r>
          </a:p>
          <a:p>
            <a:r>
              <a:rPr lang="en-US" sz="2200" dirty="0"/>
              <a:t>Coolant transports the heat away to secondary systems</a:t>
            </a:r>
          </a:p>
          <a:p>
            <a:r>
              <a:rPr lang="en-US" sz="2200" dirty="0"/>
              <a:t>Coolant can also reduce energy of (moderate) neutrons</a:t>
            </a:r>
          </a:p>
          <a:p>
            <a:r>
              <a:rPr lang="en-US" sz="2200" dirty="0"/>
              <a:t>I focus on the fuel here, but this concept of a fuel system is more complete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7E6D8-8CDD-C6F0-D6CC-6344137C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074" name="Picture 2" descr="The schematic diagram of a typical pressurized water reactor (PWR) fuel...  | Download Scientific Diagram">
            <a:extLst>
              <a:ext uri="{FF2B5EF4-FFF2-40B4-BE49-F238E27FC236}">
                <a16:creationId xmlns:a16="http://schemas.microsoft.com/office/drawing/2014/main" id="{ED8D3D62-C854-E72E-E8E2-6CFD84E92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9809" y="1439917"/>
            <a:ext cx="3456987" cy="307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D22B83B-7CC9-C18C-F79B-77BBC089B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8314839" y="3799740"/>
            <a:ext cx="1841658" cy="327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30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B4D6-D9AB-2A49-B584-9CBBDB31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limited to select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ECE69-4649-6F4A-8A19-4AFFF9797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3969"/>
            <a:ext cx="7169063" cy="4262196"/>
          </a:xfrm>
        </p:spPr>
        <p:txBody>
          <a:bodyPr>
            <a:noAutofit/>
          </a:bodyPr>
          <a:lstStyle/>
          <a:p>
            <a:r>
              <a:rPr lang="en-US" sz="2200" dirty="0"/>
              <a:t>A </a:t>
            </a:r>
            <a:r>
              <a:rPr lang="en-US" sz="2200" b="1" dirty="0"/>
              <a:t>fissionable nuclide </a:t>
            </a:r>
            <a:r>
              <a:rPr lang="en-US" sz="2200" dirty="0"/>
              <a:t>is capable of undergoing fission (even with a low probability) after capturing a high energy neutron</a:t>
            </a:r>
          </a:p>
          <a:p>
            <a:r>
              <a:rPr lang="en-US" sz="2200" dirty="0"/>
              <a:t>A </a:t>
            </a:r>
            <a:r>
              <a:rPr lang="en-US" sz="2200" b="1" dirty="0"/>
              <a:t>fissile nuclide </a:t>
            </a:r>
            <a:r>
              <a:rPr lang="en-US" sz="2200" dirty="0"/>
              <a:t>is capable of sustaining a nuclear fission chain reaction with neutrons of any energy</a:t>
            </a:r>
          </a:p>
          <a:p>
            <a:r>
              <a:rPr lang="en-US" sz="2200" dirty="0"/>
              <a:t>A f</a:t>
            </a:r>
            <a:r>
              <a:rPr lang="en-US" sz="2200" b="1" dirty="0"/>
              <a:t>ertile material</a:t>
            </a:r>
            <a:r>
              <a:rPr lang="en-US" sz="2200" dirty="0"/>
              <a:t> is a material that, although not itself fissionable, can be converted into a fissile nuclide by neutron absorption and subsequent nuclei conversions.</a:t>
            </a:r>
          </a:p>
          <a:p>
            <a:r>
              <a:rPr lang="en-US" sz="2200" dirty="0"/>
              <a:t>U-235 is a fissile isotope that naturally occurs in uranium in small amounts (0.7%). Can be enriched.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AE8B5-1113-E64D-AC17-7860A64DC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CB6A9-F606-02B6-DECF-314C386A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0" y="2176005"/>
            <a:ext cx="3530600" cy="221643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AB42A9-27B1-404E-E7F7-0C055FC61674}"/>
              </a:ext>
            </a:extLst>
          </p:cNvPr>
          <p:cNvSpPr txBox="1">
            <a:spLocks/>
          </p:cNvSpPr>
          <p:nvPr/>
        </p:nvSpPr>
        <p:spPr bwMode="auto">
          <a:xfrm>
            <a:off x="7621011" y="4584431"/>
            <a:ext cx="4392179" cy="972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Neutron + Target Nucleus -&gt; Two fission products, 2-3 neutrons; Fission releases around 210 MeV of energy</a:t>
            </a:r>
          </a:p>
        </p:txBody>
      </p:sp>
    </p:spTree>
    <p:extLst>
      <p:ext uri="{BB962C8B-B14F-4D97-AF65-F5344CB8AC3E}">
        <p14:creationId xmlns:p14="http://schemas.microsoft.com/office/powerpoint/2010/main" val="125985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8527-67E4-3724-39BF-AAD888D47D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the reference fuel for commercial reactors?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093D5-28E5-3488-C4F4-71F65F1356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40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E0377F-9E0F-FB49-900E-4582FE1FF0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08" y="4531677"/>
            <a:ext cx="2143406" cy="2007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82826"/>
            <a:ext cx="6223269" cy="46703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 (zirconium alloy)</a:t>
            </a:r>
          </a:p>
          <a:p>
            <a:r>
              <a:rPr lang="en-US" dirty="0"/>
              <a:t>Good behaviors</a:t>
            </a:r>
          </a:p>
          <a:p>
            <a:pPr lvl="1"/>
            <a:r>
              <a:rPr lang="en-US" dirty="0"/>
              <a:t>Very high melting point, about 2800 C</a:t>
            </a:r>
          </a:p>
          <a:p>
            <a:pPr lvl="1"/>
            <a:r>
              <a:rPr lang="en-US" dirty="0"/>
              <a:t>Maintains a stable fluorite phase up to melting</a:t>
            </a:r>
          </a:p>
          <a:p>
            <a:pPr lvl="1"/>
            <a:r>
              <a:rPr lang="en-US" dirty="0"/>
              <a:t>Very compatible with Zircaloy clad Relative stability in water</a:t>
            </a:r>
          </a:p>
          <a:p>
            <a:pPr lvl="1"/>
            <a:r>
              <a:rPr lang="en-US" dirty="0"/>
              <a:t>Reasonably radiation resistant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B8D0A-B1D0-4147-A314-55627D323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695318" y="2434597"/>
            <a:ext cx="2089280" cy="1328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FA8D8-9AA2-E243-BA0B-33B5E4A773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0456" y="4386851"/>
            <a:ext cx="1819967" cy="196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507C7-20AA-0542-BFC5-2919B231CC7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050" y="1882826"/>
            <a:ext cx="3665937" cy="24974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A6CB7B-D2F5-7743-AF96-B9673BD7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130158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14336</TotalTime>
  <Words>2370</Words>
  <Application>Microsoft Macintosh PowerPoint</Application>
  <PresentationFormat>Widescreen</PresentationFormat>
  <Paragraphs>282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Cambria Math</vt:lpstr>
      <vt:lpstr>NCStateU-horizontal-left-logo</vt:lpstr>
      <vt:lpstr>Nuclear Fuels</vt:lpstr>
      <vt:lpstr>Who am I?</vt:lpstr>
      <vt:lpstr>Ask Questions!</vt:lpstr>
      <vt:lpstr>What is the purpose of fuel?</vt:lpstr>
      <vt:lpstr>Fuel is the Heat Source</vt:lpstr>
      <vt:lpstr>Fuel System</vt:lpstr>
      <vt:lpstr>Fuel is limited to select elements</vt:lpstr>
      <vt:lpstr>What is the reference fuel for commercial reactors?</vt:lpstr>
      <vt:lpstr>Uranium Dioxide (UO2)</vt:lpstr>
      <vt:lpstr>Uranium Dioxide (UO2)</vt:lpstr>
      <vt:lpstr>Uranium Dioxide (UO2)</vt:lpstr>
      <vt:lpstr>Fission Product Generation</vt:lpstr>
      <vt:lpstr>What are some common fission products?</vt:lpstr>
      <vt:lpstr>A big chunk of the periodic table</vt:lpstr>
      <vt:lpstr>Various types of fission products in the fuel</vt:lpstr>
      <vt:lpstr>Fission Gas Release</vt:lpstr>
      <vt:lpstr>UO2 Wrap-up</vt:lpstr>
      <vt:lpstr>Advanced Fuel Types</vt:lpstr>
      <vt:lpstr>Advanced Fuel Types and Associated Reactor Types</vt:lpstr>
      <vt:lpstr>Mixed Oxides</vt:lpstr>
      <vt:lpstr>Accident Tolerant Fuel/Advanced Technology Fuel</vt:lpstr>
      <vt:lpstr>Uranium-Zirconium (UZr)</vt:lpstr>
      <vt:lpstr>Uranium-Zirconium (UZr)</vt:lpstr>
      <vt:lpstr>TRISO Particle Reactors</vt:lpstr>
      <vt:lpstr>UC/UCO TRISO Fuels</vt:lpstr>
      <vt:lpstr>Molten Salt Reactors</vt:lpstr>
      <vt:lpstr>Molten Salt Reactors</vt:lpstr>
      <vt:lpstr>Summary #2</vt:lpstr>
      <vt:lpstr>How do we model advanced fuels?</vt:lpstr>
      <vt:lpstr>My viewpoint/approach</vt:lpstr>
      <vt:lpstr>Atomistic Modeler’s Toolkit</vt:lpstr>
      <vt:lpstr>Atomistic Modeler’s Toolkit</vt:lpstr>
      <vt:lpstr>DFT applied to Nuclear Fuels</vt:lpstr>
      <vt:lpstr>MD applied to Nuclear Fuels</vt:lpstr>
      <vt:lpstr>AIMD applied to Nuclear Fuels</vt:lpstr>
      <vt:lpstr>Integration into Fuel Performance Models</vt:lpstr>
      <vt:lpstr>Integration into Fuel Performance Models</vt:lpstr>
      <vt:lpstr>Molten Salts</vt:lpstr>
      <vt:lpstr>NaCl-MgCl2 Density</vt:lpstr>
      <vt:lpstr>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Beeler</cp:lastModifiedBy>
  <cp:revision>86</cp:revision>
  <dcterms:created xsi:type="dcterms:W3CDTF">2019-12-09T16:44:02Z</dcterms:created>
  <dcterms:modified xsi:type="dcterms:W3CDTF">2025-07-09T16:16:16Z</dcterms:modified>
</cp:coreProperties>
</file>